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/>
  <p:notesSz cx="6797675" cy="9929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8C3BB-DEC7-495D-8388-ACD534884E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3F6004-339D-43F9-AB1B-2EB5C9554080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Э. В.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Ильенков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(построение целостных образов на основе отдельного намека, элемента, тенденции)</a:t>
          </a:r>
        </a:p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В. Э. Штейнберг (инструментальная</a:t>
          </a:r>
        </a:p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дидактика, многомерные системы координат)</a:t>
          </a:r>
        </a:p>
      </dgm:t>
    </dgm:pt>
    <dgm:pt modelId="{3AF7151E-5256-4989-989D-7E42D3A56200}" type="parTrans" cxnId="{AAB99680-6347-4EB8-B9C5-29F50C342F06}">
      <dgm:prSet/>
      <dgm:spPr/>
      <dgm:t>
        <a:bodyPr/>
        <a:lstStyle/>
        <a:p>
          <a:endParaRPr lang="ru-RU"/>
        </a:p>
      </dgm:t>
    </dgm:pt>
    <dgm:pt modelId="{0D05474E-3E23-4A0B-B5C6-89F37287A308}" type="sibTrans" cxnId="{AAB99680-6347-4EB8-B9C5-29F50C342F06}">
      <dgm:prSet/>
      <dgm:spPr/>
      <dgm:t>
        <a:bodyPr/>
        <a:lstStyle/>
        <a:p>
          <a:endParaRPr lang="ru-RU"/>
        </a:p>
      </dgm:t>
    </dgm:pt>
    <dgm:pt modelId="{07AF4B7B-FB1E-4989-9AE5-3929DE01C17A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Ю. С.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Меженко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(структурно-логические схемы) </a:t>
          </a:r>
        </a:p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Н. Г.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Салмина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(знаково-символическое обозначение знаний)</a:t>
          </a:r>
          <a:endParaRPr lang="ru-RU" dirty="0">
            <a:solidFill>
              <a:srgbClr val="002060"/>
            </a:solidFill>
          </a:endParaRPr>
        </a:p>
      </dgm:t>
    </dgm:pt>
    <dgm:pt modelId="{F5C6FF4F-CE48-4F7C-9A27-1F20F0A7DAE0}" type="parTrans" cxnId="{B251A510-6BA5-4AB7-9A98-6B3C30ADEA38}">
      <dgm:prSet/>
      <dgm:spPr/>
      <dgm:t>
        <a:bodyPr/>
        <a:lstStyle/>
        <a:p>
          <a:endParaRPr lang="ru-RU"/>
        </a:p>
      </dgm:t>
    </dgm:pt>
    <dgm:pt modelId="{89BCD55C-18D6-410D-A261-33930EC58A8B}" type="sibTrans" cxnId="{B251A510-6BA5-4AB7-9A98-6B3C30ADEA38}">
      <dgm:prSet/>
      <dgm:spPr/>
      <dgm:t>
        <a:bodyPr/>
        <a:lstStyle/>
        <a:p>
          <a:endParaRPr lang="ru-RU"/>
        </a:p>
      </dgm:t>
    </dgm:pt>
    <dgm:pt modelId="{9083307F-AF8A-4C15-9540-584D907327F0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П. М. Эрдниев (укрупнение дидактических единиц)</a:t>
          </a:r>
        </a:p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Е. А. Макарова (знания, структурированные в умственные модели)</a:t>
          </a:r>
          <a:endParaRPr lang="ru-RU" dirty="0">
            <a:solidFill>
              <a:srgbClr val="002060"/>
            </a:solidFill>
          </a:endParaRPr>
        </a:p>
      </dgm:t>
    </dgm:pt>
    <dgm:pt modelId="{0CBF1424-2239-4E7B-8C2A-59E0C2AD3AE2}" type="parTrans" cxnId="{23EE23E0-B4D6-4D3F-9E23-3BE39F6042AB}">
      <dgm:prSet/>
      <dgm:spPr/>
      <dgm:t>
        <a:bodyPr/>
        <a:lstStyle/>
        <a:p>
          <a:endParaRPr lang="ru-RU"/>
        </a:p>
      </dgm:t>
    </dgm:pt>
    <dgm:pt modelId="{9388A460-FE54-472B-B949-0CCF28B743F4}" type="sibTrans" cxnId="{23EE23E0-B4D6-4D3F-9E23-3BE39F6042AB}">
      <dgm:prSet/>
      <dgm:spPr/>
      <dgm:t>
        <a:bodyPr/>
        <a:lstStyle/>
        <a:p>
          <a:endParaRPr lang="ru-RU"/>
        </a:p>
      </dgm:t>
    </dgm:pt>
    <dgm:pt modelId="{822AC0BA-FC94-443F-A62D-1E615F1BD933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В. Ф. Шаталов (краткий условный конспект на основе опорных сигналов)</a:t>
          </a:r>
        </a:p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М. Минский (в работе над текстами структуризация смысловых единиц)</a:t>
          </a:r>
          <a:endParaRPr lang="ru-RU" dirty="0">
            <a:solidFill>
              <a:srgbClr val="002060"/>
            </a:solidFill>
          </a:endParaRPr>
        </a:p>
      </dgm:t>
    </dgm:pt>
    <dgm:pt modelId="{FF509C11-0732-41DD-8D47-9CC3198D140E}" type="parTrans" cxnId="{D4A3985C-4636-4C90-987C-669EECFC60A8}">
      <dgm:prSet/>
      <dgm:spPr/>
      <dgm:t>
        <a:bodyPr/>
        <a:lstStyle/>
        <a:p>
          <a:endParaRPr lang="ru-RU"/>
        </a:p>
      </dgm:t>
    </dgm:pt>
    <dgm:pt modelId="{74AA1D10-4C3F-4432-BF91-0725D01A6EC4}" type="sibTrans" cxnId="{D4A3985C-4636-4C90-987C-669EECFC60A8}">
      <dgm:prSet/>
      <dgm:spPr/>
      <dgm:t>
        <a:bodyPr/>
        <a:lstStyle/>
        <a:p>
          <a:endParaRPr lang="ru-RU"/>
        </a:p>
      </dgm:t>
    </dgm:pt>
    <dgm:pt modelId="{3CC7E4D1-29DF-4551-BA3E-4B4F65B43B59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А. А. Остапенко, С. А.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Аллавердян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(сгущение учебных знаний с помощью схематизации)</a:t>
          </a:r>
        </a:p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Н. Н. Манько (переработка информации и концентрация идей в образно-структурированные представления об изучаемом объекте)</a:t>
          </a:r>
          <a:endParaRPr lang="ru-RU" dirty="0">
            <a:solidFill>
              <a:srgbClr val="002060"/>
            </a:solidFill>
          </a:endParaRPr>
        </a:p>
      </dgm:t>
    </dgm:pt>
    <dgm:pt modelId="{4484CFB8-C2DA-4950-8BBB-6D4083EA21A5}" type="parTrans" cxnId="{AFF895E0-E56B-4EA2-A74D-B959E425666B}">
      <dgm:prSet/>
      <dgm:spPr/>
      <dgm:t>
        <a:bodyPr/>
        <a:lstStyle/>
        <a:p>
          <a:endParaRPr lang="ru-RU"/>
        </a:p>
      </dgm:t>
    </dgm:pt>
    <dgm:pt modelId="{E8B59D16-3C1A-4E80-B7F9-A421CE536236}" type="sibTrans" cxnId="{AFF895E0-E56B-4EA2-A74D-B959E425666B}">
      <dgm:prSet/>
      <dgm:spPr/>
      <dgm:t>
        <a:bodyPr/>
        <a:lstStyle/>
        <a:p>
          <a:endParaRPr lang="ru-RU"/>
        </a:p>
      </dgm:t>
    </dgm:pt>
    <dgm:pt modelId="{672D10E8-CC69-40C8-863D-4C2883423378}" type="pres">
      <dgm:prSet presAssocID="{DE08C3BB-DEC7-495D-8388-ACD534884E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67C55-A830-45E4-AF41-B689D057A034}" type="pres">
      <dgm:prSet presAssocID="{983F6004-339D-43F9-AB1B-2EB5C9554080}" presName="node" presStyleLbl="node1" presStyleIdx="0" presStyleCnt="5" custScaleX="120713" custScaleY="80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47C5F-3DED-48CF-99D8-5360031B37C2}" type="pres">
      <dgm:prSet presAssocID="{0D05474E-3E23-4A0B-B5C6-89F37287A308}" presName="sibTrans" presStyleCnt="0"/>
      <dgm:spPr/>
    </dgm:pt>
    <dgm:pt modelId="{2247B765-2D1C-4389-95B5-92F5208AAE4E}" type="pres">
      <dgm:prSet presAssocID="{07AF4B7B-FB1E-4989-9AE5-3929DE01C17A}" presName="node" presStyleLbl="node1" presStyleIdx="1" presStyleCnt="5" custScaleX="108381" custScaleY="82821" custLinFactNeighborX="-7527" custLinFactNeighborY="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F7E04-54C7-42E8-AEEB-C38D4A9E4AF8}" type="pres">
      <dgm:prSet presAssocID="{89BCD55C-18D6-410D-A261-33930EC58A8B}" presName="sibTrans" presStyleCnt="0"/>
      <dgm:spPr/>
    </dgm:pt>
    <dgm:pt modelId="{5EB4B15F-A34F-46F9-8914-00B37A1D3044}" type="pres">
      <dgm:prSet presAssocID="{9083307F-AF8A-4C15-9540-584D907327F0}" presName="node" presStyleLbl="node1" presStyleIdx="2" presStyleCnt="5" custScaleX="124787" custScaleY="85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B2CEE-108F-460F-BEFC-ED72455920FC}" type="pres">
      <dgm:prSet presAssocID="{9388A460-FE54-472B-B949-0CCF28B743F4}" presName="sibTrans" presStyleCnt="0"/>
      <dgm:spPr/>
    </dgm:pt>
    <dgm:pt modelId="{76D4A5E5-38E9-4B9D-B73C-140E1C2C123F}" type="pres">
      <dgm:prSet presAssocID="{822AC0BA-FC94-443F-A62D-1E615F1BD933}" presName="node" presStyleLbl="node1" presStyleIdx="3" presStyleCnt="5" custScaleX="117193" custScaleY="88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A9E4E-E5A0-4E22-B1EC-94D974C51309}" type="pres">
      <dgm:prSet presAssocID="{74AA1D10-4C3F-4432-BF91-0725D01A6EC4}" presName="sibTrans" presStyleCnt="0"/>
      <dgm:spPr/>
    </dgm:pt>
    <dgm:pt modelId="{7048DBE0-DCDF-476E-A65F-291F72D41332}" type="pres">
      <dgm:prSet presAssocID="{3CC7E4D1-29DF-4551-BA3E-4B4F65B43B59}" presName="node" presStyleLbl="node1" presStyleIdx="4" presStyleCnt="5" custScaleX="127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66928-6393-4178-9BFC-1F6B8B2264C0}" type="presOf" srcId="{3CC7E4D1-29DF-4551-BA3E-4B4F65B43B59}" destId="{7048DBE0-DCDF-476E-A65F-291F72D41332}" srcOrd="0" destOrd="0" presId="urn:microsoft.com/office/officeart/2005/8/layout/default"/>
    <dgm:cxn modelId="{C03E0102-32F4-4BBF-85B4-7B531CBB5B26}" type="presOf" srcId="{07AF4B7B-FB1E-4989-9AE5-3929DE01C17A}" destId="{2247B765-2D1C-4389-95B5-92F5208AAE4E}" srcOrd="0" destOrd="0" presId="urn:microsoft.com/office/officeart/2005/8/layout/default"/>
    <dgm:cxn modelId="{B251A510-6BA5-4AB7-9A98-6B3C30ADEA38}" srcId="{DE08C3BB-DEC7-495D-8388-ACD534884E08}" destId="{07AF4B7B-FB1E-4989-9AE5-3929DE01C17A}" srcOrd="1" destOrd="0" parTransId="{F5C6FF4F-CE48-4F7C-9A27-1F20F0A7DAE0}" sibTransId="{89BCD55C-18D6-410D-A261-33930EC58A8B}"/>
    <dgm:cxn modelId="{23EE23E0-B4D6-4D3F-9E23-3BE39F6042AB}" srcId="{DE08C3BB-DEC7-495D-8388-ACD534884E08}" destId="{9083307F-AF8A-4C15-9540-584D907327F0}" srcOrd="2" destOrd="0" parTransId="{0CBF1424-2239-4E7B-8C2A-59E0C2AD3AE2}" sibTransId="{9388A460-FE54-472B-B949-0CCF28B743F4}"/>
    <dgm:cxn modelId="{975E9619-8151-4BA6-9F11-6389387BB0F9}" type="presOf" srcId="{DE08C3BB-DEC7-495D-8388-ACD534884E08}" destId="{672D10E8-CC69-40C8-863D-4C2883423378}" srcOrd="0" destOrd="0" presId="urn:microsoft.com/office/officeart/2005/8/layout/default"/>
    <dgm:cxn modelId="{8730EF2C-5A6C-426F-A874-F5B969609CFF}" type="presOf" srcId="{9083307F-AF8A-4C15-9540-584D907327F0}" destId="{5EB4B15F-A34F-46F9-8914-00B37A1D3044}" srcOrd="0" destOrd="0" presId="urn:microsoft.com/office/officeart/2005/8/layout/default"/>
    <dgm:cxn modelId="{AAC5ED48-DB95-4D1E-94E6-0A4DA78AFA77}" type="presOf" srcId="{822AC0BA-FC94-443F-A62D-1E615F1BD933}" destId="{76D4A5E5-38E9-4B9D-B73C-140E1C2C123F}" srcOrd="0" destOrd="0" presId="urn:microsoft.com/office/officeart/2005/8/layout/default"/>
    <dgm:cxn modelId="{AAB99680-6347-4EB8-B9C5-29F50C342F06}" srcId="{DE08C3BB-DEC7-495D-8388-ACD534884E08}" destId="{983F6004-339D-43F9-AB1B-2EB5C9554080}" srcOrd="0" destOrd="0" parTransId="{3AF7151E-5256-4989-989D-7E42D3A56200}" sibTransId="{0D05474E-3E23-4A0B-B5C6-89F37287A308}"/>
    <dgm:cxn modelId="{AFF895E0-E56B-4EA2-A74D-B959E425666B}" srcId="{DE08C3BB-DEC7-495D-8388-ACD534884E08}" destId="{3CC7E4D1-29DF-4551-BA3E-4B4F65B43B59}" srcOrd="4" destOrd="0" parTransId="{4484CFB8-C2DA-4950-8BBB-6D4083EA21A5}" sibTransId="{E8B59D16-3C1A-4E80-B7F9-A421CE536236}"/>
    <dgm:cxn modelId="{D4A3985C-4636-4C90-987C-669EECFC60A8}" srcId="{DE08C3BB-DEC7-495D-8388-ACD534884E08}" destId="{822AC0BA-FC94-443F-A62D-1E615F1BD933}" srcOrd="3" destOrd="0" parTransId="{FF509C11-0732-41DD-8D47-9CC3198D140E}" sibTransId="{74AA1D10-4C3F-4432-BF91-0725D01A6EC4}"/>
    <dgm:cxn modelId="{44024342-E51C-4120-866B-55258B0479DD}" type="presOf" srcId="{983F6004-339D-43F9-AB1B-2EB5C9554080}" destId="{B4167C55-A830-45E4-AF41-B689D057A034}" srcOrd="0" destOrd="0" presId="urn:microsoft.com/office/officeart/2005/8/layout/default"/>
    <dgm:cxn modelId="{BC3AAEE1-74C0-4251-A75C-6F352F0E0D85}" type="presParOf" srcId="{672D10E8-CC69-40C8-863D-4C2883423378}" destId="{B4167C55-A830-45E4-AF41-B689D057A034}" srcOrd="0" destOrd="0" presId="urn:microsoft.com/office/officeart/2005/8/layout/default"/>
    <dgm:cxn modelId="{C1014C51-C794-4894-9554-DD10D709B2DC}" type="presParOf" srcId="{672D10E8-CC69-40C8-863D-4C2883423378}" destId="{3C747C5F-3DED-48CF-99D8-5360031B37C2}" srcOrd="1" destOrd="0" presId="urn:microsoft.com/office/officeart/2005/8/layout/default"/>
    <dgm:cxn modelId="{0FB8564C-3E11-4D0E-BD41-39A0BFD6932B}" type="presParOf" srcId="{672D10E8-CC69-40C8-863D-4C2883423378}" destId="{2247B765-2D1C-4389-95B5-92F5208AAE4E}" srcOrd="2" destOrd="0" presId="urn:microsoft.com/office/officeart/2005/8/layout/default"/>
    <dgm:cxn modelId="{51C373AB-B3C9-4532-AF4C-19DC1EF30B56}" type="presParOf" srcId="{672D10E8-CC69-40C8-863D-4C2883423378}" destId="{EAAF7E04-54C7-42E8-AEEB-C38D4A9E4AF8}" srcOrd="3" destOrd="0" presId="urn:microsoft.com/office/officeart/2005/8/layout/default"/>
    <dgm:cxn modelId="{2FAFFA73-E198-4155-9B47-51A80FBE03E4}" type="presParOf" srcId="{672D10E8-CC69-40C8-863D-4C2883423378}" destId="{5EB4B15F-A34F-46F9-8914-00B37A1D3044}" srcOrd="4" destOrd="0" presId="urn:microsoft.com/office/officeart/2005/8/layout/default"/>
    <dgm:cxn modelId="{4B60AE2D-76EA-4E36-83D3-9BB48A5DB373}" type="presParOf" srcId="{672D10E8-CC69-40C8-863D-4C2883423378}" destId="{225B2CEE-108F-460F-BEFC-ED72455920FC}" srcOrd="5" destOrd="0" presId="urn:microsoft.com/office/officeart/2005/8/layout/default"/>
    <dgm:cxn modelId="{C6206D9D-15C8-48E9-9521-4998AD9545A8}" type="presParOf" srcId="{672D10E8-CC69-40C8-863D-4C2883423378}" destId="{76D4A5E5-38E9-4B9D-B73C-140E1C2C123F}" srcOrd="6" destOrd="0" presId="urn:microsoft.com/office/officeart/2005/8/layout/default"/>
    <dgm:cxn modelId="{4D3B1305-1A61-479C-AC5E-CDFDC8697D71}" type="presParOf" srcId="{672D10E8-CC69-40C8-863D-4C2883423378}" destId="{374A9E4E-E5A0-4E22-B1EC-94D974C51309}" srcOrd="7" destOrd="0" presId="urn:microsoft.com/office/officeart/2005/8/layout/default"/>
    <dgm:cxn modelId="{F9027B7C-BDF0-4388-A68A-9C062037DBAB}" type="presParOf" srcId="{672D10E8-CC69-40C8-863D-4C2883423378}" destId="{7048DBE0-DCDF-476E-A65F-291F72D4133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67C55-A830-45E4-AF41-B689D057A034}">
      <dsp:nvSpPr>
        <dsp:cNvPr id="0" name=""/>
        <dsp:cNvSpPr/>
      </dsp:nvSpPr>
      <dsp:spPr>
        <a:xfrm>
          <a:off x="708136" y="20693"/>
          <a:ext cx="3611409" cy="1452815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Э. В.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Ильенков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(построение целостных образов на основе отдельного намека, элемента, тенденции)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В. Э. Штейнберг (инструментальная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дидактика, многомерные системы координат)</a:t>
          </a:r>
        </a:p>
      </dsp:txBody>
      <dsp:txXfrm>
        <a:off x="708136" y="20693"/>
        <a:ext cx="3611409" cy="1452815"/>
      </dsp:txXfrm>
    </dsp:sp>
    <dsp:sp modelId="{2247B765-2D1C-4389-95B5-92F5208AAE4E}">
      <dsp:nvSpPr>
        <dsp:cNvPr id="0" name=""/>
        <dsp:cNvSpPr/>
      </dsp:nvSpPr>
      <dsp:spPr>
        <a:xfrm>
          <a:off x="4393531" y="147513"/>
          <a:ext cx="3242469" cy="1486669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Ю. С.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Меженко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(структурно-логические схемы)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Н. Г.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Салмина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(знаково-символическое обозначение знаний)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393531" y="147513"/>
        <a:ext cx="3242469" cy="1486669"/>
      </dsp:txXfrm>
    </dsp:sp>
    <dsp:sp modelId="{5EB4B15F-A34F-46F9-8914-00B37A1D3044}">
      <dsp:nvSpPr>
        <dsp:cNvPr id="0" name=""/>
        <dsp:cNvSpPr/>
      </dsp:nvSpPr>
      <dsp:spPr>
        <a:xfrm>
          <a:off x="515379" y="1818760"/>
          <a:ext cx="3733292" cy="1526716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П. М. Эрдниев (укрупнение дидактических единиц)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Е. А. Макарова (знания, структурированные в умственные модели)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15379" y="1818760"/>
        <a:ext cx="3733292" cy="1526716"/>
      </dsp:txXfrm>
    </dsp:sp>
    <dsp:sp modelId="{76D4A5E5-38E9-4B9D-B73C-140E1C2C123F}">
      <dsp:nvSpPr>
        <dsp:cNvPr id="0" name=""/>
        <dsp:cNvSpPr/>
      </dsp:nvSpPr>
      <dsp:spPr>
        <a:xfrm>
          <a:off x="4547845" y="1789609"/>
          <a:ext cx="3506100" cy="1585019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В. Ф. Шаталов (краткий условный конспект на основе опорных сигналов)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М. Минский (в работе над текстами структуризация смысловых единиц)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547845" y="1789609"/>
        <a:ext cx="3506100" cy="1585019"/>
      </dsp:txXfrm>
    </dsp:sp>
    <dsp:sp modelId="{7048DBE0-DCDF-476E-A65F-291F72D41332}">
      <dsp:nvSpPr>
        <dsp:cNvPr id="0" name=""/>
        <dsp:cNvSpPr/>
      </dsp:nvSpPr>
      <dsp:spPr>
        <a:xfrm>
          <a:off x="2376640" y="3673802"/>
          <a:ext cx="3816044" cy="1795039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А. А. Остапенко, С. А.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Аллавердян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(сгущение учебных знаний с помощью схематизации)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Н. Н. Манько (переработка информации и концентрация идей в образно-структурированные представления об изучаемом объекте)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376640" y="3673802"/>
        <a:ext cx="3816044" cy="1795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E913EFA-46F2-4150-957B-EC208688F0E9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1AD1AA8-AB55-4CEB-84AC-869CFC63493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D5770C8-0AFF-4A7A-A22C-17757B4F992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 algn="just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При обосновании актуальности темы </a:t>
            </a:r>
            <a:r>
              <a:rPr b="1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необходимо опираться, с одной стороны, на государственный заказ 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(государство излагает свою позицию в основных концептуальных материалах и нормативных правовых документах федерального и регионального уровней) </a:t>
            </a:r>
            <a:r>
              <a:rPr b="1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и на социальный заказ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 (он основан на мнениях социальных партнеров школы, в первую очередь семьи, родителей обучающихся). </a:t>
            </a:r>
            <a:r>
              <a:rPr b="1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С другой стороны,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 – </a:t>
            </a:r>
            <a:r>
              <a:rPr b="1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на результаты проблемно-ориентированного анализа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 собственной профессиональной деятельности и собственного профессионально-личностного развития.</a:t>
            </a:r>
            <a:endParaRPr b="0" lang="ru-RU" sz="12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</a:pPr>
            <a:r>
              <a:rPr b="1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Проблема 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(от греч. </a:t>
            </a:r>
            <a:r>
              <a:rPr b="1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problēma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 – задача) представляет собой теоретический или практический вопрос, требующий разрешения… В такой субъективной трактовке проблема может восприниматься как вызов, требующий ответа, усилия. </a:t>
            </a:r>
            <a:endParaRPr b="0" lang="ru-RU" sz="12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Для выявления проблем </a:t>
            </a:r>
            <a:r>
              <a:rPr b="0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используется метод анализа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 самых разнообразных </a:t>
            </a:r>
            <a:r>
              <a:rPr b="0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объектов/явлений/процессов, на изучение/развитие/формирование/становление которых направлен/ориентирован педагогический поиск.</a:t>
            </a:r>
            <a:endParaRPr b="0" lang="ru-RU" sz="12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</a:pPr>
            <a:r>
              <a:rPr b="0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Проблемно-ориентированный анализ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помогает проблемную ситуацию свести к целевой/задачной ситуации и</a:t>
            </a:r>
            <a:r>
              <a:rPr b="0" i="1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 является основанием для проектирования предстоящей деятельности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в выбранном направлении педагогического поиска.</a:t>
            </a:r>
            <a:endParaRPr b="0" lang="ru-RU" sz="12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427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F0CB6FE-0CD7-44D2-88EC-53F350A1778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FFC9B24-277A-4AD9-8B31-1E3E9C77A93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9036584-B3A6-4756-8C2C-206834DBE57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27C0D39-5A11-448D-B81E-65D0B9947E0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39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1186E6F-B04B-4703-99A1-A9376435A98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42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57B57D1-AFA0-4D06-BB82-F34069BD337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45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63E1086-6FB6-4FDD-839F-BA0BD576B66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256BDA0-E7AC-4F94-B6D8-085CB9B238E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	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A8A1BED-8031-48A2-947E-DAD50E63247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CB1B4EB-C6BB-46EA-9600-530EBF4DD05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21075BA-45DA-4C4E-9C86-7FE41189437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15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9BDC833-C23C-43F3-A2F9-500F5EB7982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09E1919-C5EA-44F5-871F-4736A4D98AF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C188928-322C-4413-8DEF-8C5781DF669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16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16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16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16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16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16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168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793160" y="4005720"/>
            <a:ext cx="6511680" cy="187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3280" cy="29905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3280" cy="38660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16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16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PlaceHolder 5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16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899640" y="1827000"/>
            <a:ext cx="7632000" cy="23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10000"/>
              </a:lnSpc>
            </a:pPr>
            <a:r>
              <a:rPr b="1" lang="ru-RU" sz="2000" spc="-1" strike="noStrike">
                <a:solidFill>
                  <a:srgbClr val="a3afff"/>
                </a:solidFill>
                <a:latin typeface="Arial"/>
              </a:rPr>
              <a:t>Практико-ориентированный семинар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1" lang="ru-RU" sz="2000" spc="-1" strike="noStrike">
                <a:solidFill>
                  <a:srgbClr val="a3afff"/>
                </a:solidFill>
                <a:latin typeface="Arial"/>
              </a:rPr>
              <a:t>«Визуализация результатов образовательной деятельности и профессионально-личностного развития как отражение умения педагога обобщать, систематизировать и представлять собственный опыт»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1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1" lang="ru-RU" sz="2000" spc="-1" strike="noStrike">
                <a:solidFill>
                  <a:srgbClr val="a3afff"/>
                </a:solidFill>
                <a:latin typeface="Arial"/>
              </a:rPr>
              <a:t>11 октября 2022 года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1331640" y="2133000"/>
            <a:ext cx="5636160" cy="88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3"/>
          <p:cNvSpPr/>
          <p:nvPr/>
        </p:nvSpPr>
        <p:spPr>
          <a:xfrm>
            <a:off x="2988000" y="4509000"/>
            <a:ext cx="5688000" cy="19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1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1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755640" y="260640"/>
            <a:ext cx="806400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1257480"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6699"/>
                </a:solidFill>
                <a:latin typeface="Arial"/>
                <a:ea typeface="DejaVu Sans"/>
              </a:rPr>
              <a:t>Муниципальное автономное учреждение </a:t>
            </a:r>
            <a:endParaRPr b="0" lang="ru-RU" sz="1400" spc="-1" strike="noStrike">
              <a:latin typeface="Arial"/>
            </a:endParaRPr>
          </a:p>
          <a:p>
            <a:pPr marL="1257480"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6699"/>
                </a:solidFill>
                <a:latin typeface="Arial"/>
                <a:ea typeface="DejaVu Sans"/>
              </a:rPr>
              <a:t>«ИНФОРМАЦИОННО-МЕТОДИЧЕСКИЙ ЦЕНТР»  города Тюмени</a:t>
            </a:r>
            <a:endParaRPr b="0" lang="ru-RU" sz="1400" spc="-1" strike="noStrike">
              <a:latin typeface="Arial"/>
            </a:endParaRPr>
          </a:p>
          <a:p>
            <a:pPr marL="1257480"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09" name="Picture 2" descr=""/>
          <p:cNvPicPr/>
          <p:nvPr/>
        </p:nvPicPr>
        <p:blipFill>
          <a:blip r:embed="rId1"/>
          <a:stretch/>
        </p:blipFill>
        <p:spPr>
          <a:xfrm>
            <a:off x="1031040" y="250920"/>
            <a:ext cx="797760" cy="66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2" descr=""/>
          <p:cNvPicPr/>
          <p:nvPr/>
        </p:nvPicPr>
        <p:blipFill>
          <a:blip r:embed="rId1"/>
          <a:stretch/>
        </p:blipFill>
        <p:spPr>
          <a:xfrm>
            <a:off x="469080" y="898200"/>
            <a:ext cx="8206560" cy="5626440"/>
          </a:xfrm>
          <a:prstGeom prst="rect">
            <a:avLst/>
          </a:prstGeom>
          <a:ln>
            <a:noFill/>
          </a:ln>
        </p:spPr>
      </p:pic>
      <p:sp>
        <p:nvSpPr>
          <p:cNvPr id="345" name="CustomShape 1"/>
          <p:cNvSpPr/>
          <p:nvPr/>
        </p:nvSpPr>
        <p:spPr>
          <a:xfrm>
            <a:off x="395640" y="188640"/>
            <a:ext cx="8496360" cy="70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 u="sng">
                <a:solidFill>
                  <a:srgbClr val="f10000"/>
                </a:solidFill>
                <a:uFillTx/>
                <a:latin typeface="Arial"/>
              </a:rPr>
              <a:t>2-й слайд:</a:t>
            </a: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 МЕСТО  НА КАРТЕ ГОРОДА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6372360" y="2925000"/>
            <a:ext cx="2783880" cy="226548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31489f"/>
                </a:solidFill>
                <a:latin typeface="Arial"/>
                <a:ea typeface="DejaVu Sans"/>
              </a:rPr>
              <a:t>Наименование ОО,  адрес организации, адрес сайта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282240" y="260640"/>
            <a:ext cx="868140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1" i="1" lang="ru-RU" sz="2000" spc="-1" strike="noStrike" u="sng">
                <a:solidFill>
                  <a:srgbClr val="f10000"/>
                </a:solidFill>
                <a:uFillTx/>
                <a:latin typeface="Arial"/>
              </a:rPr>
              <a:t>3-й слайд:</a:t>
            </a: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 РЕЗУЛЬТАТЫ  ДЕЯТЕЛЬНОСТИ / МЕТОДИЧЕСКИЕ ПРОДУКТЫ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1115640" y="1052640"/>
            <a:ext cx="6552000" cy="25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b="0" lang="ru-RU" sz="2400" spc="-1" strike="noStrike">
                <a:solidFill>
                  <a:srgbClr val="1f70ac"/>
                </a:solidFill>
                <a:latin typeface="Arial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 flipH="1">
            <a:off x="2554920" y="1268640"/>
            <a:ext cx="1079280" cy="61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4"/>
          <p:cNvSpPr/>
          <p:nvPr/>
        </p:nvSpPr>
        <p:spPr>
          <a:xfrm>
            <a:off x="5580000" y="1268640"/>
            <a:ext cx="79128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5"/>
          <p:cNvSpPr/>
          <p:nvPr/>
        </p:nvSpPr>
        <p:spPr>
          <a:xfrm>
            <a:off x="467640" y="2061000"/>
            <a:ext cx="3887640" cy="3977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Arial"/>
                <a:ea typeface="DejaVu Sans"/>
              </a:rPr>
              <a:t>данные о достижениях педагога и обучающихся/воспитанников в том направлении деятельности, опыт проектирования и реализации которой представлен педагогическому сообществу в ходе презентации (в динамике, с указанием использованных инструментов оценки)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2" name="CustomShape 6"/>
          <p:cNvSpPr/>
          <p:nvPr/>
        </p:nvSpPr>
        <p:spPr>
          <a:xfrm>
            <a:off x="4741200" y="2061000"/>
            <a:ext cx="4006440" cy="3887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Arial"/>
                <a:ea typeface="DejaVu Sans"/>
              </a:rPr>
              <a:t>программа, проект, образовательный кейс, банк заданий, портфолио, навигатор/алгоритм, деятельности, интеллект-карта, персональный сайт, 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Arial"/>
                <a:ea typeface="DejaVu Sans"/>
              </a:rPr>
              <a:t>модель траектории/ИОМ, план деятельности/сотрудничества/профессионального взаимодействия, маршрутный лист, альбом домашней речевой практики, сценарий события, конспект, статья и др.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3" name="CustomShape 7"/>
          <p:cNvSpPr/>
          <p:nvPr/>
        </p:nvSpPr>
        <p:spPr>
          <a:xfrm>
            <a:off x="395640" y="4725000"/>
            <a:ext cx="85683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r>
              <a:rPr b="1" lang="ru-RU" sz="1400" spc="-1" strike="noStrike">
                <a:solidFill>
                  <a:srgbClr val="161a32"/>
                </a:solidFill>
                <a:latin typeface="Arial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611640" y="1700640"/>
            <a:ext cx="3877560" cy="35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государственный заказ 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</a:rPr>
              <a:t>(государство излагает свою позицию в основных концептуальных материалах и нормативных правовых документах)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+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социальный заказ</a:t>
            </a:r>
            <a:r>
              <a:rPr b="1" lang="ru-RU" sz="1800" spc="-1" strike="noStrike">
                <a:solidFill>
                  <a:srgbClr val="40404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</a:rPr>
              <a:t>(он основан на мнениях социальных партнеров школы, в первую очередь семьи, родителей обучающихся)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323640" y="5301360"/>
            <a:ext cx="8496360" cy="1295280"/>
          </a:xfrm>
          <a:prstGeom prst="rect">
            <a:avLst/>
          </a:prstGeom>
          <a:noFill/>
          <a:ln>
            <a:solidFill>
              <a:srgbClr val="4e67c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6000"/>
          </a:bodyPr>
          <a:p>
            <a:pPr marL="45720" algn="just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b50000"/>
                </a:solidFill>
                <a:latin typeface="Arial"/>
              </a:rPr>
              <a:t>логика: от анализа нормативно-правовых регуляторов образовательной деятельности – к анализу результатов социологического опроса участников образовательных отношений – к выявлению проблем, которые необходимо разрешить – к формулированию темы педагогического поиска</a:t>
            </a:r>
            <a:endParaRPr b="0" lang="ru-RU" sz="18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251640" y="908640"/>
            <a:ext cx="8568360" cy="503280"/>
          </a:xfrm>
          <a:prstGeom prst="rect">
            <a:avLst/>
          </a:prstGeom>
          <a:solidFill>
            <a:srgbClr val="b4dcfa"/>
          </a:solidFill>
          <a:ln>
            <a:solidFill>
              <a:srgbClr val="4e67c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1" lang="ru-RU" sz="2000" spc="-1" strike="noStrike">
                <a:solidFill>
                  <a:srgbClr val="c00000"/>
                </a:solidFill>
                <a:latin typeface="Arial"/>
              </a:rPr>
              <a:t>Основания для проектирования: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4645080" y="1700640"/>
            <a:ext cx="3742560" cy="35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результаты проблемно-ориентированного анализа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</a:rPr>
              <a:t>собственной профессиональной деятельности и собственного профессионально-личностного развития</a:t>
            </a:r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                        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+</a:t>
            </a: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ссылка на ученых, 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</a:rPr>
              <a:t>в трудах которых рассматриваются отдельные аспекты темы, обосновываются подходы к ее разработке и реализации</a:t>
            </a:r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58" name="CustomShape 5"/>
          <p:cNvSpPr/>
          <p:nvPr/>
        </p:nvSpPr>
        <p:spPr>
          <a:xfrm>
            <a:off x="251640" y="260640"/>
            <a:ext cx="864036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 u="sng">
                <a:solidFill>
                  <a:srgbClr val="f10000"/>
                </a:solidFill>
                <a:uFillTx/>
                <a:latin typeface="Arial"/>
              </a:rPr>
              <a:t>4-й слайд:</a:t>
            </a: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 ОБОСНОВАНИЕ ВЫБОРА ТЕМЫ, ЕЕ АКТУАЛЬНОСТИ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323640" y="260640"/>
            <a:ext cx="849636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1" i="1" lang="ru-RU" sz="2000" spc="-1" strike="noStrike" u="sng">
                <a:solidFill>
                  <a:srgbClr val="f10000"/>
                </a:solidFill>
                <a:uFillTx/>
                <a:latin typeface="Arial"/>
              </a:rPr>
              <a:t>5-й слайд</a:t>
            </a: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: ЦЕЛЬ </a:t>
            </a:r>
            <a:r>
              <a:rPr b="1" i="1" lang="ru-RU" sz="2000" spc="-1" strike="noStrike">
                <a:solidFill>
                  <a:srgbClr val="001e5a"/>
                </a:solidFill>
                <a:latin typeface="Arial"/>
              </a:rPr>
              <a:t>(1)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1115640" y="1196640"/>
            <a:ext cx="6552000" cy="24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b="0" lang="ru-RU" sz="2400" spc="-1" strike="noStrike">
                <a:solidFill>
                  <a:srgbClr val="1f70ac"/>
                </a:solidFill>
                <a:latin typeface="Arial"/>
              </a:rPr>
              <a:t> </a:t>
            </a: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ОЖИДАЕМЫЕ РЕЗУЛЬТАТЫ</a:t>
            </a: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 flipH="1">
            <a:off x="2770920" y="1628640"/>
            <a:ext cx="647280" cy="57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CustomShape 4"/>
          <p:cNvSpPr/>
          <p:nvPr/>
        </p:nvSpPr>
        <p:spPr>
          <a:xfrm>
            <a:off x="5364000" y="1628640"/>
            <a:ext cx="780480" cy="57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5"/>
          <p:cNvSpPr/>
          <p:nvPr/>
        </p:nvSpPr>
        <p:spPr>
          <a:xfrm>
            <a:off x="1259640" y="2200680"/>
            <a:ext cx="2807640" cy="86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образовательной деятельности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4" name="CustomShape 6"/>
          <p:cNvSpPr/>
          <p:nvPr/>
        </p:nvSpPr>
        <p:spPr>
          <a:xfrm>
            <a:off x="4741200" y="2200680"/>
            <a:ext cx="2807640" cy="86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собственного профессионально-личностного развития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5" name="CustomShape 7"/>
          <p:cNvSpPr/>
          <p:nvPr/>
        </p:nvSpPr>
        <p:spPr>
          <a:xfrm>
            <a:off x="395640" y="3357000"/>
            <a:ext cx="8568360" cy="12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b="1" i="1" lang="ru-RU" sz="1400" spc="-1" strike="noStrike">
                <a:solidFill>
                  <a:srgbClr val="001e5a"/>
                </a:solidFill>
                <a:latin typeface="Arial"/>
              </a:rPr>
              <a:t>ФГОС дошкольного, начального общего, основного общего, среднего общего образования 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b="1" i="1" lang="ru-RU" sz="1400" spc="-1" strike="noStrike">
                <a:solidFill>
                  <a:srgbClr val="001e5a"/>
                </a:solidFill>
                <a:latin typeface="Arial"/>
              </a:rPr>
              <a:t>Профессиональные стандарты по должностям педагогических работников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b="1" i="1" lang="ru-RU" sz="1400" spc="-1" strike="noStrike">
                <a:solidFill>
                  <a:srgbClr val="001e5a"/>
                </a:solidFill>
                <a:latin typeface="Arial"/>
              </a:rPr>
              <a:t>Нацпроект «Образование» (9 федеральных проектов)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b="1" i="1" lang="ru-RU" sz="1400" spc="-1" strike="noStrike">
                <a:solidFill>
                  <a:srgbClr val="001e5a"/>
                </a:solidFill>
                <a:latin typeface="Arial"/>
              </a:rPr>
              <a:t>Национальная система учительского роста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66" name="CustomShape 8"/>
          <p:cNvSpPr/>
          <p:nvPr/>
        </p:nvSpPr>
        <p:spPr>
          <a:xfrm>
            <a:off x="395640" y="5013000"/>
            <a:ext cx="8280360" cy="14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ЗАДАЧИ</a:t>
            </a:r>
            <a:r>
              <a:rPr b="1" i="1" lang="ru-RU" sz="2000" spc="-1" strike="noStrike">
                <a:solidFill>
                  <a:srgbClr val="863b02"/>
                </a:solidFill>
                <a:latin typeface="Arial"/>
              </a:rPr>
              <a:t> </a:t>
            </a:r>
            <a:r>
              <a:rPr b="1" i="1" lang="ru-RU" sz="2000" spc="-1" strike="noStrike">
                <a:solidFill>
                  <a:srgbClr val="001e5a"/>
                </a:solidFill>
                <a:latin typeface="Arial"/>
              </a:rPr>
              <a:t>(3-5)</a:t>
            </a: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(в контексте результативности, продуктивности деятельности и оценки эффективности механизмов ее реализации и инструментов оценки)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3132000" y="260640"/>
            <a:ext cx="5616000" cy="12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45720" algn="r">
              <a:lnSpc>
                <a:spcPct val="100000"/>
              </a:lnSpc>
            </a:pPr>
            <a:br/>
            <a:br/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3636000" y="5229360"/>
            <a:ext cx="525600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1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"/>
              </a:rPr>
              <a:t> </a:t>
            </a:r>
            <a:r>
              <a:rPr b="0" lang="ru-RU" sz="1600" spc="-1" strike="noStrike">
                <a:solidFill>
                  <a:srgbClr val="002060"/>
                </a:solidFill>
                <a:latin typeface="Arial"/>
              </a:rPr>
              <a:t>Евдокишина Ольга Валерьевна</a:t>
            </a:r>
            <a:r>
              <a:rPr b="1" i="1" lang="ru-RU" sz="1600" spc="-1" strike="noStrike">
                <a:solidFill>
                  <a:srgbClr val="001e5a"/>
                </a:solidFill>
                <a:latin typeface="Arial"/>
              </a:rPr>
              <a:t>, 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10000"/>
              </a:lnSpc>
            </a:pPr>
            <a:r>
              <a:rPr b="1" i="1" lang="ru-RU" sz="1600" spc="-1" strike="noStrike">
                <a:solidFill>
                  <a:srgbClr val="001e5a"/>
                </a:solidFill>
                <a:latin typeface="Arial"/>
              </a:rPr>
              <a:t>методист отдела организационно-методического сопровождения деятельности образовательных организаций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1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251640" y="2061000"/>
            <a:ext cx="8712360" cy="22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45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b="1" lang="ru-RU" sz="2400" spc="-1" strike="noStrike">
                <a:solidFill>
                  <a:srgbClr val="2308c8"/>
                </a:solidFill>
                <a:latin typeface="Arial"/>
              </a:rPr>
              <a:t>Визуализация результатов образовательной деятельности и профессионально-личностного развития педагога в контексте рефлексии, используемых механизмов и ресурсов,</a:t>
            </a:r>
            <a:endParaRPr b="0" lang="ru-RU" sz="24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b="1" lang="ru-RU" sz="2400" spc="-1" strike="noStrike">
                <a:solidFill>
                  <a:srgbClr val="2308c8"/>
                </a:solidFill>
                <a:latin typeface="Arial"/>
              </a:rPr>
              <a:t>                                  </a:t>
            </a:r>
            <a:r>
              <a:rPr b="1" lang="ru-RU" sz="2400" spc="-1" strike="noStrike">
                <a:solidFill>
                  <a:srgbClr val="2308c8"/>
                </a:solidFill>
                <a:latin typeface="Arial"/>
              </a:rPr>
              <a:t>этапов  реализации   </a:t>
            </a:r>
            <a:r>
              <a:rPr b="1" lang="ru-RU" sz="2400" spc="-1" strike="noStrike">
                <a:solidFill>
                  <a:srgbClr val="31489f"/>
                </a:solidFill>
                <a:latin typeface="Arial"/>
              </a:rPr>
              <a:t>                                                                                                   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323640" y="260640"/>
            <a:ext cx="849636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1" i="1" lang="ru-RU" sz="2000" spc="-1" strike="noStrike" u="sng">
                <a:solidFill>
                  <a:srgbClr val="f10000"/>
                </a:solidFill>
                <a:uFillTx/>
                <a:latin typeface="Arial"/>
              </a:rPr>
              <a:t>6-й слайд</a:t>
            </a: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: Стратегии и механизмы </a:t>
            </a:r>
            <a:r>
              <a:rPr b="1" i="1" lang="ru-RU" sz="2000" spc="-1" strike="noStrike">
                <a:solidFill>
                  <a:srgbClr val="001e5a"/>
                </a:solidFill>
                <a:latin typeface="Arial"/>
              </a:rPr>
              <a:t>(1)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1115640" y="1196640"/>
            <a:ext cx="6552000" cy="24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СТРАТЕГИЯ</a:t>
            </a: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 flipH="1">
            <a:off x="4390920" y="1629000"/>
            <a:ext cx="360" cy="60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4"/>
          <p:cNvSpPr/>
          <p:nvPr/>
        </p:nvSpPr>
        <p:spPr>
          <a:xfrm>
            <a:off x="1259640" y="2376000"/>
            <a:ext cx="5652000" cy="1268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наиболее общий план действия педагога в отношении воспитания и развития ребенка, определение основных его целей, путей и средств их достижения.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4" name="CustomShape 5"/>
          <p:cNvSpPr/>
          <p:nvPr/>
        </p:nvSpPr>
        <p:spPr>
          <a:xfrm>
            <a:off x="395640" y="3429000"/>
            <a:ext cx="8568360" cy="81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r>
              <a:rPr b="1" i="1" lang="ru-RU" sz="20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i="1" lang="ru-RU" sz="2000" spc="-1" strike="noStrike">
                <a:solidFill>
                  <a:srgbClr val="ff0000"/>
                </a:solidFill>
                <a:latin typeface="Arial"/>
              </a:rPr>
              <a:t>МЕХАНИЗМЫ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5" name="CustomShape 6"/>
          <p:cNvSpPr/>
          <p:nvPr/>
        </p:nvSpPr>
        <p:spPr>
          <a:xfrm>
            <a:off x="395640" y="5013000"/>
            <a:ext cx="8280360" cy="14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76" name="CustomShape 7"/>
          <p:cNvSpPr/>
          <p:nvPr/>
        </p:nvSpPr>
        <p:spPr>
          <a:xfrm flipH="1">
            <a:off x="4390560" y="1624320"/>
            <a:ext cx="360" cy="60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8"/>
          <p:cNvSpPr/>
          <p:nvPr/>
        </p:nvSpPr>
        <p:spPr>
          <a:xfrm flipH="1">
            <a:off x="4390200" y="1619640"/>
            <a:ext cx="360" cy="60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ustomShape 9"/>
          <p:cNvSpPr/>
          <p:nvPr/>
        </p:nvSpPr>
        <p:spPr>
          <a:xfrm flipH="1">
            <a:off x="4389840" y="1614960"/>
            <a:ext cx="360" cy="60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Line 10"/>
          <p:cNvSpPr/>
          <p:nvPr/>
        </p:nvSpPr>
        <p:spPr>
          <a:xfrm>
            <a:off x="4464000" y="4248000"/>
            <a:ext cx="0" cy="648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11"/>
          <p:cNvSpPr/>
          <p:nvPr/>
        </p:nvSpPr>
        <p:spPr>
          <a:xfrm>
            <a:off x="1656000" y="5132160"/>
            <a:ext cx="5399640" cy="12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rebuchet MS"/>
              </a:rPr>
              <a:t> </a:t>
            </a:r>
            <a:r>
              <a:rPr b="1" lang="ru-RU" sz="1800" spc="-1" strike="noStrike">
                <a:solidFill>
                  <a:srgbClr val="3465a4"/>
                </a:solidFill>
                <a:latin typeface="Trebuchet MS"/>
              </a:rPr>
              <a:t>целостная система многоуровневых взаимодействующих и взаимообусловленных процессов, которые обладают заданным началом и соотносимостью своих итогов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23640" y="260640"/>
            <a:ext cx="849636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1" i="1" lang="ru-RU" sz="2000" spc="-1" strike="noStrike" u="sng">
                <a:solidFill>
                  <a:srgbClr val="f10000"/>
                </a:solidFill>
                <a:uFillTx/>
                <a:latin typeface="Arial"/>
              </a:rPr>
              <a:t>7-й слайд</a:t>
            </a: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: Привлекаемые ресурсы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1115640" y="1196640"/>
            <a:ext cx="6552000" cy="24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Внутренние ресурсы</a:t>
            </a: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2000" spc="-1" strike="noStrike">
              <a:latin typeface="Arial"/>
            </a:endParaRPr>
          </a:p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83" name="CustomShape 3"/>
          <p:cNvSpPr/>
          <p:nvPr/>
        </p:nvSpPr>
        <p:spPr>
          <a:xfrm flipH="1">
            <a:off x="4390920" y="1629000"/>
            <a:ext cx="360" cy="60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4"/>
          <p:cNvSpPr/>
          <p:nvPr/>
        </p:nvSpPr>
        <p:spPr>
          <a:xfrm>
            <a:off x="1259640" y="2376000"/>
            <a:ext cx="5652000" cy="1268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система интегральных характеристик  личности, совокупность качеств, способностей, сил (физических и душевных), готовности к преодолению жизненных затруднений, достижению целей и личностных результатов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5" name="CustomShape 5"/>
          <p:cNvSpPr/>
          <p:nvPr/>
        </p:nvSpPr>
        <p:spPr>
          <a:xfrm>
            <a:off x="395640" y="3429000"/>
            <a:ext cx="8568360" cy="81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r>
              <a:rPr b="1" i="1" lang="ru-RU" sz="20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i="1" lang="ru-RU" sz="2000" spc="-1" strike="noStrike">
                <a:solidFill>
                  <a:srgbClr val="ff0000"/>
                </a:solidFill>
                <a:latin typeface="Arial"/>
              </a:rPr>
              <a:t>Внешние ресурсы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6" name="CustomShape 6"/>
          <p:cNvSpPr/>
          <p:nvPr/>
        </p:nvSpPr>
        <p:spPr>
          <a:xfrm>
            <a:off x="287280" y="4896000"/>
            <a:ext cx="8280360" cy="14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lang="ru-RU" sz="1600" spc="-1" strike="noStrike">
                <a:solidFill>
                  <a:srgbClr val="002060"/>
                </a:solidFill>
                <a:latin typeface="Trebuchet MS"/>
              </a:rPr>
              <a:t>- Институциональные (содержание  и технологии определенного уровня образования, структура образовательного учреждения и организация учебно-воспитательного процесса); </a:t>
            </a:r>
            <a:endParaRPr b="0" lang="ru-RU" sz="16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lang="ru-RU" sz="1600" spc="-1" strike="noStrike">
                <a:solidFill>
                  <a:srgbClr val="002060"/>
                </a:solidFill>
                <a:latin typeface="Trebuchet MS"/>
              </a:rPr>
              <a:t>- Субкультурные (специфический набор ценностных ориентаций, норм поведения, взаимодействия и взаимоотношений ее носителей);</a:t>
            </a:r>
            <a:endParaRPr b="0" lang="ru-RU" sz="16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lang="ru-RU" sz="1600" spc="-1" strike="noStrike">
                <a:solidFill>
                  <a:srgbClr val="002060"/>
                </a:solidFill>
                <a:latin typeface="Trebuchet MS"/>
              </a:rPr>
              <a:t>- Ресурсы социальной среды (взаимодействие участников образовательного процесса с другими социальными институтами воспитания).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87" name="CustomShape 7"/>
          <p:cNvSpPr/>
          <p:nvPr/>
        </p:nvSpPr>
        <p:spPr>
          <a:xfrm flipH="1">
            <a:off x="4390560" y="1624320"/>
            <a:ext cx="360" cy="60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8"/>
          <p:cNvSpPr/>
          <p:nvPr/>
        </p:nvSpPr>
        <p:spPr>
          <a:xfrm flipH="1">
            <a:off x="4390200" y="1619640"/>
            <a:ext cx="360" cy="60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CustomShape 9"/>
          <p:cNvSpPr/>
          <p:nvPr/>
        </p:nvSpPr>
        <p:spPr>
          <a:xfrm flipH="1">
            <a:off x="4389840" y="1614960"/>
            <a:ext cx="360" cy="60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962c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Line 10"/>
          <p:cNvSpPr/>
          <p:nvPr/>
        </p:nvSpPr>
        <p:spPr>
          <a:xfrm>
            <a:off x="4464000" y="4248000"/>
            <a:ext cx="0" cy="648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323640" y="260640"/>
            <a:ext cx="849636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1" i="1" lang="ru-RU" sz="2000" spc="-1" strike="noStrike" u="sng">
                <a:solidFill>
                  <a:srgbClr val="f10000"/>
                </a:solidFill>
                <a:uFillTx/>
                <a:latin typeface="Arial"/>
              </a:rPr>
              <a:t>8-й слайд</a:t>
            </a: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: Этапы реализации деятельности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32000" y="1224000"/>
            <a:ext cx="8279640" cy="331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Подготовительный: - целеполагание;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                                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- диагностика;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                                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- прогнозирование;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                                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- проектирование.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Основной: - организация деятельности.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Заключительный этап: - контроль;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                                     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- анализ;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                                     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- оценка достигнутых результатов.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287280" y="4896000"/>
            <a:ext cx="8280360" cy="14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323640" y="260640"/>
            <a:ext cx="849636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1" i="1" lang="ru-RU" sz="2000" spc="-1" strike="noStrike" u="sng">
                <a:solidFill>
                  <a:srgbClr val="f10000"/>
                </a:solidFill>
                <a:uFillTx/>
                <a:latin typeface="Arial"/>
              </a:rPr>
              <a:t>9-й слайд</a:t>
            </a:r>
            <a:r>
              <a:rPr b="1" i="1" lang="ru-RU" sz="2000" spc="-1" strike="noStrike">
                <a:solidFill>
                  <a:srgbClr val="f10000"/>
                </a:solidFill>
                <a:latin typeface="Arial"/>
              </a:rPr>
              <a:t>: Рефлексия приобретенного опыта в контексте его продуктивности и перспективности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32000" y="1224000"/>
            <a:ext cx="8279640" cy="1367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Виды рефлексии: - социально-перцептивная;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                             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- коммуникативная рефлексия;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                             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- личностная.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Уровни рефлексивного процесса: - поведенческий;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                                                       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- аффективный уровень;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                                                        </a:t>
            </a:r>
            <a:r>
              <a:rPr b="1" lang="ru-RU" sz="1800" spc="-1" strike="noStrike">
                <a:solidFill>
                  <a:srgbClr val="304595"/>
                </a:solidFill>
                <a:latin typeface="Trebuchet MS"/>
                <a:ea typeface="DejaVu Sans"/>
              </a:rPr>
              <a:t>- гностический уровень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287280" y="4896000"/>
            <a:ext cx="8280360" cy="14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4572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683640" y="1556640"/>
            <a:ext cx="7621560" cy="25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i="1" lang="ru-RU" sz="2000" spc="-1" strike="noStrike">
                <a:solidFill>
                  <a:srgbClr val="c00000"/>
                </a:solidFill>
                <a:latin typeface="Arial"/>
              </a:rPr>
              <a:t>Благодарим за сотрудничество и внимание!</a:t>
            </a:r>
            <a:br/>
            <a:br/>
            <a:br/>
            <a:r>
              <a:rPr b="1" i="1" lang="en-US" sz="2000" spc="-1" strike="noStrike">
                <a:solidFill>
                  <a:srgbClr val="c00000"/>
                </a:solidFill>
                <a:latin typeface="Trebuchet MS"/>
              </a:rPr>
              <a:t>batyukova72@gmail.com </a:t>
            </a:r>
            <a:br/>
            <a:r>
              <a:rPr b="1" i="1" lang="ru-RU" sz="2000" spc="-1" strike="noStrike">
                <a:solidFill>
                  <a:srgbClr val="c00000"/>
                </a:solidFill>
                <a:latin typeface="Arial"/>
              </a:rPr>
              <a:t>Тел. 280906</a:t>
            </a:r>
            <a:br/>
            <a:br/>
            <a:br/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3132000" y="260640"/>
            <a:ext cx="5616000" cy="12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45720" algn="r">
              <a:lnSpc>
                <a:spcPct val="100000"/>
              </a:lnSpc>
            </a:pPr>
            <a:br/>
            <a:br/>
            <a:br/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«… даже ученый, занимаясь абстрактной наукой, не в состоянии оторваться от образов»</a:t>
            </a:r>
            <a:br/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К.Д. Ушинский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3636000" y="5229360"/>
            <a:ext cx="525600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1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"/>
              </a:rPr>
              <a:t> </a:t>
            </a:r>
            <a:r>
              <a:rPr b="1" i="1" lang="ru-RU" sz="1600" spc="-1" strike="noStrike">
                <a:solidFill>
                  <a:srgbClr val="001e5a"/>
                </a:solidFill>
                <a:latin typeface="Arial"/>
              </a:rPr>
              <a:t>Батюкова Екатерина Ивановна, 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10000"/>
              </a:lnSpc>
            </a:pPr>
            <a:r>
              <a:rPr b="1" i="1" lang="ru-RU" sz="1600" spc="-1" strike="noStrike">
                <a:solidFill>
                  <a:srgbClr val="001e5a"/>
                </a:solidFill>
                <a:latin typeface="Arial"/>
              </a:rPr>
              <a:t>методист отдела организационно-методического сопровождения деятельности образовательных организаций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1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251640" y="2061000"/>
            <a:ext cx="8712360" cy="22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45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b="1" lang="ru-RU" sz="2400" spc="-1" strike="noStrike">
                <a:solidFill>
                  <a:srgbClr val="2308c8"/>
                </a:solidFill>
                <a:latin typeface="Arial"/>
              </a:rPr>
              <a:t>Визуализация результатов образовательной деятельности и профессионально-личностного развития педагога как способ представления им результатов проектирования целей, ожидаемых результатов и задач педагогического поиска     </a:t>
            </a:r>
            <a:r>
              <a:rPr b="1" lang="ru-RU" sz="2400" spc="-1" strike="noStrike">
                <a:solidFill>
                  <a:srgbClr val="31489f"/>
                </a:solidFill>
                <a:latin typeface="Arial"/>
              </a:rPr>
              <a:t>                                                                                                   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827640" y="116640"/>
            <a:ext cx="747756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c00000"/>
                </a:solidFill>
                <a:latin typeface="Arial"/>
              </a:rPr>
              <a:t>ОСНОВНЫЕ ПОНЯТИЯ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323640" y="692640"/>
            <a:ext cx="8640360" cy="59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ОБОБЩЕНИЕ –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«Процесс действия по знач. глаг.: обобщить, обобщать… Общий вывод, общее положение, основанные на изучении отдельных фактов, явлений». –  Новый толково-словообразовательный словарь русского языка Т.Ф. Ефремовой. 2012. –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 https://classes.ru/all-russian/russian-dictionary-Efremova-term-58629.htm</a:t>
            </a:r>
            <a:r>
              <a:rPr b="1" i="1" lang="ru-RU" sz="1800" spc="-1" strike="noStrike">
                <a:solidFill>
                  <a:srgbClr val="002060"/>
                </a:solidFill>
                <a:latin typeface="Trebuchet MS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СИСТЕМАТИЗАЦИЯ –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«Привести (приводить) в систему… Систематизировать данные опыта. Систематизировать знания. Систематизировать материалы». – Толковый словарь Д.Н. Ушакова. 1935-1940. – 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https://dic.academic.ru/dic.nsf/ushakov/1024518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600" spc="-1" strike="noStrike">
                <a:solidFill>
                  <a:srgbClr val="c00000"/>
                </a:solidFill>
                <a:latin typeface="Arial"/>
              </a:rPr>
              <a:t>СИСТЕМА</a:t>
            </a:r>
            <a:r>
              <a:rPr b="1" lang="ru-RU" sz="1600" spc="-1" strike="noStrike">
                <a:solidFill>
                  <a:srgbClr val="c00000"/>
                </a:solidFill>
                <a:latin typeface="Arial"/>
              </a:rPr>
              <a:t> –</a:t>
            </a:r>
            <a:r>
              <a:rPr b="1" lang="ru-RU" sz="1600" spc="-1" strike="noStrike">
                <a:solidFill>
                  <a:srgbClr val="002060"/>
                </a:solidFill>
                <a:latin typeface="Arial"/>
              </a:rPr>
              <a:t>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«... Определенный порядок в расположении и связи действий... Нечто целое, представляющее собой единство закономерно расположенных и находящихся во взаимной связи частей... То, что стало нормальным, обычным, регулярным». –  Ожегов С.И. Толковый словарь русского языка [Текст] / СИ. Ожегов, Н.Ю. Шведова. – 4-е изд., доп. – М.: РАО Ин-т русского языка им. В.В. Виноградова, 1999. – 762 с. – [Электронный ресурс]: Режим доступа: 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http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://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slovar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-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ozhegova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.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biz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/</a:t>
            </a:r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c00000"/>
                </a:solidFill>
                <a:latin typeface="Trebuchet MS"/>
              </a:rPr>
              <a:t>ПРЕЗЕНТАЦИЯ</a:t>
            </a: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 –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«…</a:t>
            </a:r>
            <a:r>
              <a:rPr b="1" i="1" lang="ru-RU" sz="1800" spc="-1" strike="noStrike">
                <a:solidFill>
                  <a:srgbClr val="002060"/>
                </a:solidFill>
                <a:latin typeface="Trebuchet MS"/>
              </a:rPr>
              <a:t>Публичное представление чего-л. нового, недавно появившегося, созданного</a:t>
            </a:r>
            <a:br/>
            <a:r>
              <a:rPr b="1" i="1" lang="ru-RU" sz="1800" spc="-1" strike="noStrike">
                <a:solidFill>
                  <a:srgbClr val="002060"/>
                </a:solidFill>
                <a:latin typeface="Trebuchet MS"/>
              </a:rPr>
              <a:t>(книги, журнала, организации и т.п.)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</a:rPr>
              <a:t>»</a:t>
            </a:r>
            <a:r>
              <a:rPr b="1" i="1" lang="ru-RU" sz="1800" spc="-1" strike="noStrike">
                <a:solidFill>
                  <a:srgbClr val="002060"/>
                </a:solidFill>
                <a:latin typeface="Trebuchet MS"/>
              </a:rPr>
              <a:t>.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 – Новый толково-словообразовательный словарь русского языка Т.Ф. Ефремовой. 2012.  – 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https://slovar.cc/rus/efremova-tolk/340195.html</a:t>
            </a:r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</a:rPr>
              <a:t>ВИЗУАЛИЗАЦИЯ –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«… п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p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иёмы п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pe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д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c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т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вл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ния н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к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oe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й инф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op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м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ции либ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физич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ec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к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г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явл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ния в ф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op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м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т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e,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н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иб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л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ee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п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p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и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мл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м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м для з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p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ит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льн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г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н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блюд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ния. Д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нны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 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п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p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и виз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ya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лиз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ции п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peo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б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pa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з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выв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ют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c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я в ф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op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м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y, yc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илив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ющ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y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ю в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oc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п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p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ияти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e.</a:t>
            </a:r>
            <a:r>
              <a:rPr b="1" i="1" lang="ru-RU" sz="1800" spc="-1" strike="noStrike">
                <a:solidFill>
                  <a:srgbClr val="002060"/>
                </a:solidFill>
                <a:latin typeface="Arial"/>
              </a:rPr>
              <a:t> – </a:t>
            </a:r>
            <a:r>
              <a:rPr b="1" i="1" lang="en-US" sz="1800" spc="-1" strike="noStrike">
                <a:solidFill>
                  <a:srgbClr val="002060"/>
                </a:solidFill>
                <a:latin typeface="Arial"/>
              </a:rPr>
              <a:t>https://ozhegov.textologia.ru/definit/vizualizaciya/?q=742&amp;n=206800</a:t>
            </a:r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br/>
            <a:endParaRPr b="0" lang="ru-RU" sz="18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467640" y="116640"/>
            <a:ext cx="820836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c00000"/>
                </a:solidFill>
                <a:latin typeface="Arial"/>
              </a:rPr>
              <a:t>УЧЕНЫЕ О РОЛИ И МЕСТЕ ВИЗУАЛИЗАЦИИ, актуальности ее применения в образовательной практике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179640" y="836640"/>
            <a:ext cx="4607640" cy="5904000"/>
          </a:xfrm>
          <a:prstGeom prst="rect">
            <a:avLst/>
          </a:prstGeom>
          <a:noFill/>
          <a:ln>
            <a:solidFill>
              <a:srgbClr val="2308c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r>
              <a:rPr b="1" lang="ru-RU" sz="1400" spc="-1" strike="noStrike">
                <a:solidFill>
                  <a:srgbClr val="c00000"/>
                </a:solidFill>
                <a:latin typeface="Arial"/>
              </a:rPr>
              <a:t>«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Поиски эффективных методов, способных существенно повысить интенсивность образовательного процесса</a:t>
            </a:r>
            <a:r>
              <a:rPr b="1" lang="ru-RU" sz="1400" spc="-1" strike="noStrike">
                <a:solidFill>
                  <a:srgbClr val="c00000"/>
                </a:solidFill>
                <a:latin typeface="Arial"/>
              </a:rPr>
              <a:t>, 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ведутся ...в разных сферах педагогической науки, в том числе в русле активизации учебной деятельности обучающихся на основе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дидактической технологии когнитивной визуализации педагогических объектов</a:t>
            </a:r>
            <a:r>
              <a:rPr b="1" lang="ru-RU" sz="1400" spc="-1" strike="noStrike">
                <a:solidFill>
                  <a:srgbClr val="404040"/>
                </a:solidFill>
                <a:latin typeface="Arial"/>
              </a:rPr>
              <a:t>.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Спектр</a:t>
            </a:r>
            <a:r>
              <a:rPr b="1" lang="ru-RU" sz="1400" spc="-1" strike="noStrike">
                <a:solidFill>
                  <a:srgbClr val="404040"/>
                </a:solidFill>
                <a:latin typeface="Arial"/>
              </a:rPr>
              <a:t>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инновационных научных и методических разработок, 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связанных с изучением когнитивной визуализации дидактических объектов…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направлен на решение актуальных педагогических задач формирования и развития у педагогов и учащихся 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навыков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зрительного восприятия 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учебного материала;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образного</a:t>
            </a:r>
            <a:r>
              <a:rPr b="1" lang="ru-RU" sz="1400" spc="-1" strike="noStrike">
                <a:solidFill>
                  <a:srgbClr val="c00000"/>
                </a:solidFill>
                <a:latin typeface="Arial"/>
              </a:rPr>
              <a:t>, 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в частности визуального,</a:t>
            </a:r>
            <a:r>
              <a:rPr b="1" lang="ru-RU" sz="1400" spc="-1" strike="noStrike">
                <a:solidFill>
                  <a:srgbClr val="404040"/>
                </a:solidFill>
                <a:latin typeface="Arial"/>
              </a:rPr>
              <a:t>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мышления</a:t>
            </a:r>
            <a:r>
              <a:rPr b="1" lang="ru-RU" sz="1400" spc="-1" strike="noStrike">
                <a:solidFill>
                  <a:srgbClr val="404040"/>
                </a:solidFill>
                <a:latin typeface="Arial"/>
              </a:rPr>
              <a:t>;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образного представления знаний и учебных действий, их передачи и распознавания 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образов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в процессе взаимодействия субъектов образования 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и др.». - </a:t>
            </a:r>
            <a:r>
              <a:rPr b="1" i="1" lang="ru-RU" sz="1400" spc="-1" strike="noStrike">
                <a:solidFill>
                  <a:srgbClr val="002060"/>
                </a:solidFill>
                <a:latin typeface="Arial"/>
              </a:rPr>
              <a:t>Манько Н.Н. Проективная визуализация дидактических объектов - детерминант развития обучающегося // Образование и наука. – 2013. – № 6. – </a:t>
            </a:r>
            <a:r>
              <a:rPr b="1" i="1" lang="en-US" sz="1400" spc="-1" strike="noStrike">
                <a:solidFill>
                  <a:srgbClr val="002060"/>
                </a:solidFill>
                <a:latin typeface="Arial"/>
              </a:rPr>
              <a:t>URL</a:t>
            </a:r>
            <a:r>
              <a:rPr b="1" i="1" lang="ru-RU" sz="1400" spc="-1" strike="noStrike">
                <a:solidFill>
                  <a:srgbClr val="002060"/>
                </a:solidFill>
                <a:latin typeface="Arial"/>
              </a:rPr>
              <a:t>: https://cyberleninka.ru/article/n/proektivnaya-vizualizatsiya-didakticheskih-obektov-determinant-razvitiya-obuchayuschegosya</a:t>
            </a:r>
            <a:endParaRPr b="0" lang="ru-RU" sz="14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221"/>
              </a:spcBef>
              <a:spcAft>
                <a:spcPts val="300"/>
              </a:spcAft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4860000" y="1052640"/>
            <a:ext cx="4175640" cy="5400000"/>
          </a:xfrm>
          <a:prstGeom prst="rect">
            <a:avLst/>
          </a:prstGeom>
          <a:noFill/>
          <a:ln>
            <a:solidFill>
              <a:srgbClr val="2308c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«… в современной педагогике визуализация информации представляется как вынесение в процессе познавательной деятельности образов, форма которых определяется ассоциативно. В связи с этим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возрастает роль визуальных моделей изучаемых объектов, требующих концентрации знаний… и расширения… действий... </a:t>
            </a: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Понятийное и визуальное мышление находятся в постоянном взаимодействии, раскрывают различные стороны изучаемого понятия, процесса или явления. Словесно-логическое мышление дает более точное и обобщенное отражение действительности, но это отражение абстрактно. А </a:t>
            </a: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визуальное мышление помогает сформировать образы и сделать их целостными и полными. </a:t>
            </a:r>
            <a:r>
              <a:rPr b="0" i="1" lang="ru-RU" sz="1400" spc="-1" strike="noStrike">
                <a:solidFill>
                  <a:srgbClr val="002060"/>
                </a:solidFill>
                <a:latin typeface="Arial"/>
              </a:rPr>
              <a:t>- </a:t>
            </a:r>
            <a:r>
              <a:rPr b="1" i="1" lang="ru-RU" sz="1400" spc="-1" strike="noStrike">
                <a:solidFill>
                  <a:srgbClr val="002060"/>
                </a:solidFill>
                <a:latin typeface="Arial"/>
              </a:rPr>
              <a:t>Федосова О.А., Соколина Е.Н. О значении визуализации учебной информации // Проблемы педагогики. – 2018. – №3 (35). – </a:t>
            </a:r>
            <a:r>
              <a:rPr b="1" i="1" lang="en-US" sz="1400" spc="-1" strike="noStrike">
                <a:solidFill>
                  <a:srgbClr val="002060"/>
                </a:solidFill>
                <a:latin typeface="Arial"/>
              </a:rPr>
              <a:t>URL</a:t>
            </a:r>
            <a:r>
              <a:rPr b="1" i="1" lang="ru-RU" sz="1400" spc="-1" strike="noStrike">
                <a:solidFill>
                  <a:srgbClr val="002060"/>
                </a:solidFill>
                <a:latin typeface="Arial"/>
              </a:rPr>
              <a:t>:</a:t>
            </a:r>
            <a:r>
              <a:rPr b="1" i="1" lang="en-US" sz="1400" spc="-1" strike="noStrike">
                <a:solidFill>
                  <a:srgbClr val="002060"/>
                </a:solidFill>
                <a:latin typeface="Arial"/>
              </a:rPr>
              <a:t> </a:t>
            </a:r>
            <a:r>
              <a:rPr b="1" i="1" lang="ru-RU" sz="1400" spc="-1" strike="noStrike">
                <a:solidFill>
                  <a:srgbClr val="002060"/>
                </a:solidFill>
                <a:latin typeface="Arial"/>
              </a:rPr>
              <a:t>https://cyberleninka.r</a:t>
            </a:r>
            <a:r>
              <a:rPr b="1" i="1" lang="en-US" sz="1400" spc="-1" strike="noStrike">
                <a:solidFill>
                  <a:srgbClr val="002060"/>
                </a:solidFill>
                <a:latin typeface="Arial"/>
              </a:rPr>
              <a:t>u</a:t>
            </a:r>
            <a:r>
              <a:rPr b="1" i="1" lang="ru-RU" sz="1400" spc="-1" strike="noStrike">
                <a:solidFill>
                  <a:srgbClr val="002060"/>
                </a:solidFill>
                <a:latin typeface="Arial"/>
              </a:rPr>
              <a:t>/</a:t>
            </a:r>
            <a:r>
              <a:rPr b="1" i="1" lang="en-US" sz="1400" spc="-1" strike="noStrike">
                <a:solidFill>
                  <a:srgbClr val="002060"/>
                </a:solidFill>
                <a:latin typeface="Arial"/>
              </a:rPr>
              <a:t>article</a:t>
            </a:r>
            <a:r>
              <a:rPr b="1" i="1" lang="ru-RU" sz="1400" spc="-1" strike="noStrike">
                <a:solidFill>
                  <a:srgbClr val="002060"/>
                </a:solidFill>
                <a:latin typeface="Arial"/>
              </a:rPr>
              <a:t>/</a:t>
            </a:r>
            <a:r>
              <a:rPr b="1" i="1" lang="en-US" sz="1400" spc="-1" strike="noStrike">
                <a:solidFill>
                  <a:srgbClr val="002060"/>
                </a:solidFill>
                <a:latin typeface="Arial"/>
              </a:rPr>
              <a:t>n</a:t>
            </a:r>
            <a:r>
              <a:rPr b="1" i="1" lang="ru-RU" sz="1400" spc="-1" strike="noStrike">
                <a:solidFill>
                  <a:srgbClr val="002060"/>
                </a:solidFill>
                <a:latin typeface="Arial"/>
              </a:rPr>
              <a:t>/</a:t>
            </a:r>
            <a:r>
              <a:rPr b="1" i="1" lang="en-US" sz="1400" spc="-1" strike="noStrike">
                <a:solidFill>
                  <a:srgbClr val="002060"/>
                </a:solidFill>
                <a:latin typeface="Arial"/>
              </a:rPr>
              <a:t>o</a:t>
            </a:r>
            <a:r>
              <a:rPr b="1" i="1" lang="ru-RU" sz="1400" spc="-1" strike="noStrike">
                <a:solidFill>
                  <a:srgbClr val="002060"/>
                </a:solidFill>
                <a:latin typeface="Arial"/>
              </a:rPr>
              <a:t>-</a:t>
            </a:r>
            <a:r>
              <a:rPr b="1" i="1" lang="en-US" sz="1400" spc="-1" strike="noStrike">
                <a:solidFill>
                  <a:srgbClr val="002060"/>
                </a:solidFill>
                <a:latin typeface="Arial"/>
              </a:rPr>
              <a:t>znachenii-vizualizatii-uchebnoy-informasii</a:t>
            </a:r>
            <a:endParaRPr b="0" lang="ru-RU" sz="14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221"/>
              </a:spcBef>
              <a:spcAft>
                <a:spcPts val="300"/>
              </a:spcAft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323640" y="260640"/>
            <a:ext cx="864036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c00000"/>
                </a:solidFill>
                <a:latin typeface="Arial"/>
              </a:rPr>
              <a:t>НЕКОТОРЫЕ ПОДХОДЫ К ИСПОЛЬЗОВАНИЮ  ВИЗУАЛИЗАЦИИ 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149841699"/>
              </p:ext>
            </p:extLst>
          </p:nvPr>
        </p:nvGraphicFramePr>
        <p:xfrm>
          <a:off x="395640" y="1052640"/>
          <a:ext cx="856872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Рисунок 2" descr="http://900igr.net/up/datas/192339/008.jpg"/>
          <p:cNvPicPr/>
          <p:nvPr/>
        </p:nvPicPr>
        <p:blipFill>
          <a:blip r:embed="rId1"/>
          <a:stretch/>
        </p:blipFill>
        <p:spPr>
          <a:xfrm>
            <a:off x="323640" y="404640"/>
            <a:ext cx="8496360" cy="612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Рисунок 1" descr="https://ds04.infourok.ru/uploads/ex/0699/0003d728-932994d9/hello_html_da3e64.png"/>
          <p:cNvPicPr/>
          <p:nvPr/>
        </p:nvPicPr>
        <p:blipFill>
          <a:blip r:embed="rId1"/>
          <a:stretch/>
        </p:blipFill>
        <p:spPr>
          <a:xfrm>
            <a:off x="395640" y="404640"/>
            <a:ext cx="8424360" cy="59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39640" y="406800"/>
            <a:ext cx="835236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a3afff"/>
                </a:solidFill>
                <a:latin typeface="Arial"/>
                <a:ea typeface="Times New Roman"/>
              </a:rPr>
              <a:t>Структурные компоненты  деятельности как системы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99240" y="1485000"/>
            <a:ext cx="2231640" cy="1223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31489f"/>
                </a:solidFill>
                <a:latin typeface="Arial"/>
                <a:ea typeface="Times New Roman"/>
              </a:rPr>
              <a:t>мотивы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434520" y="3285000"/>
            <a:ext cx="2231640" cy="1223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31489f"/>
                </a:solidFill>
                <a:latin typeface="Arial"/>
                <a:ea typeface="Times New Roman"/>
              </a:rPr>
              <a:t>рефлексия и анализ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4" name="CustomShape 4"/>
          <p:cNvSpPr/>
          <p:nvPr/>
        </p:nvSpPr>
        <p:spPr>
          <a:xfrm>
            <a:off x="1624320" y="4941000"/>
            <a:ext cx="2231640" cy="1223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31489f"/>
                </a:solidFill>
                <a:latin typeface="Arial"/>
                <a:ea typeface="Times New Roman"/>
              </a:rPr>
              <a:t>механизмы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4860000" y="4941000"/>
            <a:ext cx="2231640" cy="1223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31489f"/>
                </a:solidFill>
                <a:latin typeface="Arial"/>
                <a:ea typeface="Times New Roman"/>
              </a:rPr>
              <a:t>ресурсы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6" name="CustomShape 6"/>
          <p:cNvSpPr/>
          <p:nvPr/>
        </p:nvSpPr>
        <p:spPr>
          <a:xfrm>
            <a:off x="6156000" y="3115800"/>
            <a:ext cx="2231640" cy="1223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31489f"/>
                </a:solidFill>
                <a:latin typeface="Arial"/>
                <a:ea typeface="Times New Roman"/>
              </a:rPr>
              <a:t>задачи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327" name="CustomShape 7"/>
          <p:cNvSpPr/>
          <p:nvPr/>
        </p:nvSpPr>
        <p:spPr>
          <a:xfrm>
            <a:off x="5724000" y="1268640"/>
            <a:ext cx="2231640" cy="1223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31489f"/>
                </a:solidFill>
                <a:latin typeface="Arial"/>
                <a:ea typeface="Times New Roman"/>
              </a:rPr>
              <a:t>ожидаемые результаты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8" name="CustomShape 8"/>
          <p:cNvSpPr/>
          <p:nvPr/>
        </p:nvSpPr>
        <p:spPr>
          <a:xfrm>
            <a:off x="7955280" y="1726560"/>
            <a:ext cx="726120" cy="15577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9"/>
          <p:cNvSpPr/>
          <p:nvPr/>
        </p:nvSpPr>
        <p:spPr>
          <a:xfrm rot="1338000">
            <a:off x="7288560" y="4285080"/>
            <a:ext cx="642960" cy="1758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10"/>
          <p:cNvSpPr/>
          <p:nvPr/>
        </p:nvSpPr>
        <p:spPr>
          <a:xfrm>
            <a:off x="3010680" y="1052640"/>
            <a:ext cx="2231640" cy="1223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31489f"/>
                </a:solidFill>
                <a:latin typeface="Arial"/>
                <a:ea typeface="Times New Roman"/>
              </a:rPr>
              <a:t>цель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1" name="CustomShape 11"/>
          <p:cNvSpPr/>
          <p:nvPr/>
        </p:nvSpPr>
        <p:spPr>
          <a:xfrm rot="597600">
            <a:off x="4874400" y="865080"/>
            <a:ext cx="1673640" cy="5875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2"/>
          <p:cNvSpPr/>
          <p:nvPr/>
        </p:nvSpPr>
        <p:spPr>
          <a:xfrm rot="20371800">
            <a:off x="1505160" y="947160"/>
            <a:ext cx="1715760" cy="57528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3" name="Picture 3" descr=""/>
          <p:cNvPicPr/>
          <p:nvPr/>
        </p:nvPicPr>
        <p:blipFill>
          <a:blip r:embed="rId1"/>
          <a:stretch/>
        </p:blipFill>
        <p:spPr>
          <a:xfrm rot="16778400">
            <a:off x="-471960" y="2904120"/>
            <a:ext cx="1955160" cy="75744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algn="ctr" dir="2700000" dist="35638" rotWithShape="0">
              <a:schemeClr val="bg2"/>
            </a:outerShdw>
          </a:effectLst>
        </p:spPr>
      </p:pic>
      <p:sp>
        <p:nvSpPr>
          <p:cNvPr id="334" name="CustomShape 13"/>
          <p:cNvSpPr/>
          <p:nvPr/>
        </p:nvSpPr>
        <p:spPr>
          <a:xfrm rot="14844600">
            <a:off x="319320" y="4839840"/>
            <a:ext cx="1807560" cy="7286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14"/>
          <p:cNvSpPr/>
          <p:nvPr/>
        </p:nvSpPr>
        <p:spPr>
          <a:xfrm rot="10800000">
            <a:off x="3443400" y="5917320"/>
            <a:ext cx="1673640" cy="5875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15"/>
          <p:cNvSpPr/>
          <p:nvPr/>
        </p:nvSpPr>
        <p:spPr>
          <a:xfrm>
            <a:off x="2915640" y="2505600"/>
            <a:ext cx="3059640" cy="23137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  <a:ea typeface="Times New Roman"/>
              </a:rPr>
              <a:t>Объект / предмет деятельности =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  <a:ea typeface="Times New Roman"/>
              </a:rPr>
              <a:t>тема опыта или педагогического исследования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800" y="836640"/>
            <a:ext cx="9141480" cy="729000"/>
          </a:xfrm>
          <a:prstGeom prst="rect">
            <a:avLst/>
          </a:prstGeom>
          <a:gradFill rotWithShape="0">
            <a:gsLst>
              <a:gs pos="28000">
                <a:srgbClr val="b4e0fa"/>
              </a:gs>
              <a:gs pos="100000">
                <a:srgbClr val="77c6f0"/>
              </a:gs>
            </a:gsLst>
            <a:lin ang="5400000"/>
          </a:gradFill>
          <a:ln>
            <a:solidFill>
              <a:srgbClr val="57c9f1"/>
            </a:solidFill>
            <a:round/>
          </a:ln>
          <a:effectLst>
            <a:outerShdw blurRad="63500" dir="5400000" dist="50760" rotWithShape="0" sx="98000" sy="9800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marL="1257480"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6699"/>
                </a:solidFill>
                <a:latin typeface="Arial"/>
                <a:ea typeface="DejaVu Sans"/>
              </a:rPr>
              <a:t>Муниципальное автономное учреждение </a:t>
            </a:r>
            <a:endParaRPr b="0" lang="ru-RU" sz="1400" spc="-1" strike="noStrike">
              <a:latin typeface="Arial"/>
            </a:endParaRPr>
          </a:p>
          <a:p>
            <a:pPr marL="1257480"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6699"/>
                </a:solidFill>
                <a:latin typeface="Arial"/>
                <a:ea typeface="DejaVu Sans"/>
              </a:rPr>
              <a:t>ИНФОРМАЦИОННО-МЕТОДИЧЕСКИЙ ЦЕНТР»  города Тюмени</a:t>
            </a:r>
            <a:endParaRPr b="0" lang="ru-RU" sz="1400" spc="-1" strike="noStrike">
              <a:latin typeface="Arial"/>
            </a:endParaRPr>
          </a:p>
          <a:p>
            <a:pPr marL="1438200" indent="-447120"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38" name="Picture 2" descr="http://imc72.ru/templates/images/logo_imc_small.png"/>
          <p:cNvPicPr/>
          <p:nvPr/>
        </p:nvPicPr>
        <p:blipFill>
          <a:blip r:embed="rId1"/>
          <a:stretch/>
        </p:blipFill>
        <p:spPr>
          <a:xfrm>
            <a:off x="1298160" y="836640"/>
            <a:ext cx="796320" cy="666000"/>
          </a:xfrm>
          <a:prstGeom prst="rect">
            <a:avLst/>
          </a:prstGeom>
          <a:ln>
            <a:noFill/>
          </a:ln>
        </p:spPr>
      </p:pic>
      <p:sp>
        <p:nvSpPr>
          <p:cNvPr id="339" name="CustomShape 2"/>
          <p:cNvSpPr/>
          <p:nvPr/>
        </p:nvSpPr>
        <p:spPr>
          <a:xfrm>
            <a:off x="0" y="41400"/>
            <a:ext cx="9143280" cy="790200"/>
          </a:xfrm>
          <a:prstGeom prst="rect">
            <a:avLst/>
          </a:prstGeom>
          <a:gradFill rotWithShape="0">
            <a:gsLst>
              <a:gs pos="28000">
                <a:srgbClr val="b4e0fa"/>
              </a:gs>
              <a:gs pos="100000">
                <a:srgbClr val="77c6f0"/>
              </a:gs>
            </a:gsLst>
            <a:lin ang="5400000"/>
          </a:gradFill>
          <a:ln>
            <a:solidFill>
              <a:srgbClr val="57c9f1"/>
            </a:solidFill>
            <a:round/>
          </a:ln>
          <a:effectLst>
            <a:outerShdw blurRad="63500" dir="5400000" dist="50760" rotWithShape="0" sx="98000" sy="9800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6699"/>
                </a:solidFill>
                <a:latin typeface="Arial"/>
                <a:ea typeface="DejaVu Sans"/>
              </a:rPr>
              <a:t>Департамент образования Администрации города Тюмени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40" name="Picture 4" descr="C:\Users\iskhakova_zg\Downloads\Герб города Тюмени.png"/>
          <p:cNvPicPr/>
          <p:nvPr/>
        </p:nvPicPr>
        <p:blipFill>
          <a:blip r:embed="rId2"/>
          <a:stretch/>
        </p:blipFill>
        <p:spPr>
          <a:xfrm>
            <a:off x="745200" y="123480"/>
            <a:ext cx="604440" cy="604440"/>
          </a:xfrm>
          <a:prstGeom prst="rect">
            <a:avLst/>
          </a:prstGeom>
          <a:ln>
            <a:noFill/>
          </a:ln>
        </p:spPr>
      </p:pic>
      <p:sp>
        <p:nvSpPr>
          <p:cNvPr id="341" name="CustomShape 3"/>
          <p:cNvSpPr/>
          <p:nvPr/>
        </p:nvSpPr>
        <p:spPr>
          <a:xfrm>
            <a:off x="195120" y="4149000"/>
            <a:ext cx="8793720" cy="2375640"/>
          </a:xfrm>
          <a:prstGeom prst="rect">
            <a:avLst/>
          </a:prstGeom>
          <a:solidFill>
            <a:srgbClr val="bfebf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000"/>
          </a:bodyPr>
          <a:p>
            <a:pPr algn="r">
              <a:lnSpc>
                <a:spcPct val="12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20000"/>
              </a:lnSpc>
            </a:pPr>
            <a:r>
              <a:rPr b="1" lang="ru-RU" sz="7200" spc="-1" strike="noStrike">
                <a:solidFill>
                  <a:srgbClr val="0069b5"/>
                </a:solidFill>
                <a:latin typeface="Arial"/>
              </a:rPr>
              <a:t>«Кейс заданий для как средство формирования функциональной грамотности младших школьников и профессионального развития педагога (из опыта создания и практического применения)»</a:t>
            </a:r>
            <a:r>
              <a:rPr b="1" i="1" lang="ru-RU" sz="7200" spc="-1" strike="noStrike">
                <a:solidFill>
                  <a:srgbClr val="161a32"/>
                </a:solidFill>
                <a:latin typeface="Arial"/>
              </a:rPr>
              <a:t> </a:t>
            </a:r>
            <a:endParaRPr b="0" lang="ru-RU" sz="7200" spc="-1" strike="noStrike">
              <a:latin typeface="Arial"/>
            </a:endParaRPr>
          </a:p>
          <a:p>
            <a:pPr algn="r">
              <a:lnSpc>
                <a:spcPct val="120000"/>
              </a:lnSpc>
            </a:pPr>
            <a:endParaRPr b="0" lang="ru-RU" sz="7200" spc="-1" strike="noStrike">
              <a:latin typeface="Arial"/>
            </a:endParaRPr>
          </a:p>
          <a:p>
            <a:pPr algn="r">
              <a:lnSpc>
                <a:spcPct val="120000"/>
              </a:lnSpc>
            </a:pPr>
            <a:r>
              <a:rPr b="1" i="1" lang="ru-RU" sz="7200" spc="-1" strike="noStrike">
                <a:solidFill>
                  <a:srgbClr val="0069b5"/>
                </a:solidFill>
                <a:latin typeface="Arial"/>
              </a:rPr>
              <a:t>Алтуфьева Марина Константиновна, </a:t>
            </a:r>
            <a:endParaRPr b="0" lang="ru-RU" sz="7200" spc="-1" strike="noStrike">
              <a:latin typeface="Arial"/>
            </a:endParaRPr>
          </a:p>
          <a:p>
            <a:pPr algn="r">
              <a:lnSpc>
                <a:spcPct val="120000"/>
              </a:lnSpc>
            </a:pPr>
            <a:r>
              <a:rPr b="1" i="1" lang="ru-RU" sz="7200" spc="-1" strike="noStrike">
                <a:solidFill>
                  <a:srgbClr val="0069b5"/>
                </a:solidFill>
                <a:latin typeface="Arial"/>
              </a:rPr>
              <a:t>учитель информатики </a:t>
            </a:r>
            <a:endParaRPr b="0" lang="ru-RU" sz="7200" spc="-1" strike="noStrike">
              <a:latin typeface="Arial"/>
            </a:endParaRPr>
          </a:p>
          <a:p>
            <a:pPr algn="r">
              <a:lnSpc>
                <a:spcPct val="120000"/>
              </a:lnSpc>
            </a:pPr>
            <a:r>
              <a:rPr b="1" i="1" lang="ru-RU" sz="7200" spc="-1" strike="noStrike">
                <a:solidFill>
                  <a:srgbClr val="0069b5"/>
                </a:solidFill>
                <a:latin typeface="Arial"/>
              </a:rPr>
              <a:t>МАОУ СОШ № 999 города Тюмени</a:t>
            </a:r>
            <a:endParaRPr b="0" lang="ru-RU" sz="7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7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7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ru-RU" sz="7200" spc="-1" strike="noStrike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477000" y="1989000"/>
            <a:ext cx="8496360" cy="18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300"/>
              </a:spcAft>
            </a:pPr>
            <a:r>
              <a:rPr b="1" lang="ru-RU" sz="2000" spc="-1" strike="noStrike">
                <a:solidFill>
                  <a:srgbClr val="001e5a"/>
                </a:solidFill>
                <a:latin typeface="Arial"/>
                <a:ea typeface="DejaVu Sans"/>
              </a:rPr>
              <a:t>Научно-практическая педагогическая конференция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300"/>
              </a:spcAft>
            </a:pPr>
            <a:r>
              <a:rPr b="1" lang="ru-RU" sz="2000" spc="-1" strike="noStrike">
                <a:solidFill>
                  <a:srgbClr val="001e5a"/>
                </a:solidFill>
                <a:latin typeface="Arial"/>
                <a:ea typeface="DejaVu Sans"/>
              </a:rPr>
              <a:t>«Профессионально-личностное развитие педагога: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300"/>
              </a:spcAft>
            </a:pPr>
            <a:r>
              <a:rPr b="1" lang="ru-RU" sz="2000" spc="-1" strike="noStrike">
                <a:solidFill>
                  <a:srgbClr val="001e5a"/>
                </a:solidFill>
                <a:latin typeface="Arial"/>
                <a:ea typeface="DejaVu Sans"/>
              </a:rPr>
              <a:t>от выбора механизмов мотивации и рефлексии достигнутых результатов к проектированию новых «вершин»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300"/>
              </a:spcAft>
            </a:pPr>
            <a:r>
              <a:rPr b="1" i="1" lang="ru-RU" sz="2000" spc="-1" strike="noStrike">
                <a:solidFill>
                  <a:srgbClr val="001e5a"/>
                </a:solidFill>
                <a:latin typeface="Arial"/>
                <a:ea typeface="DejaVu Sans"/>
              </a:rPr>
              <a:t>28-29 декабря 2022 года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43" name="CustomShape 5"/>
          <p:cNvSpPr/>
          <p:nvPr/>
        </p:nvSpPr>
        <p:spPr>
          <a:xfrm>
            <a:off x="602640" y="5157360"/>
            <a:ext cx="8496360" cy="14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5971</TotalTime>
  <Application>LibreOffice/6.4.0.3$Windows_x86 LibreOffice_project/b0a288ab3d2d4774cb44b62f04d5d28733ac6df8</Application>
  <Words>1054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2014-09-03T03:50:36Z</dcterms:created>
  <dc:creator>Марчукова</dc:creator>
  <dc:description/>
  <dc:language>ru-RU</dc:language>
  <cp:lastModifiedBy/>
  <cp:lastPrinted>2022-10-11T09:00:05Z</cp:lastPrinted>
  <dcterms:modified xsi:type="dcterms:W3CDTF">2022-10-25T14:20:51Z</dcterms:modified>
  <cp:revision>227</cp:revision>
  <dc:subject/>
  <dc:title>Цель:  теоретическое обоснование и экспериментальная проверка эффективности модели управления качеством образования на муниципальном уровне (на примере Омутинского муниципального района).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